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261" r:id="rId2"/>
    <p:sldId id="356" r:id="rId3"/>
    <p:sldId id="262" r:id="rId4"/>
    <p:sldId id="263" r:id="rId5"/>
    <p:sldId id="268" r:id="rId6"/>
    <p:sldId id="267" r:id="rId7"/>
    <p:sldId id="264" r:id="rId8"/>
    <p:sldId id="298" r:id="rId9"/>
    <p:sldId id="271" r:id="rId10"/>
    <p:sldId id="274" r:id="rId11"/>
    <p:sldId id="275" r:id="rId12"/>
    <p:sldId id="276" r:id="rId13"/>
    <p:sldId id="277" r:id="rId14"/>
    <p:sldId id="279" r:id="rId15"/>
    <p:sldId id="280" r:id="rId16"/>
    <p:sldId id="281" r:id="rId17"/>
    <p:sldId id="282" r:id="rId18"/>
    <p:sldId id="278" r:id="rId19"/>
    <p:sldId id="297" r:id="rId20"/>
    <p:sldId id="299" r:id="rId21"/>
    <p:sldId id="290" r:id="rId22"/>
    <p:sldId id="296" r:id="rId23"/>
    <p:sldId id="288" r:id="rId24"/>
    <p:sldId id="295" r:id="rId25"/>
    <p:sldId id="293" r:id="rId26"/>
    <p:sldId id="292" r:id="rId27"/>
    <p:sldId id="354" r:id="rId28"/>
    <p:sldId id="314" r:id="rId29"/>
    <p:sldId id="337" r:id="rId30"/>
    <p:sldId id="315" r:id="rId31"/>
    <p:sldId id="287" r:id="rId32"/>
    <p:sldId id="338" r:id="rId33"/>
    <p:sldId id="339" r:id="rId34"/>
    <p:sldId id="341" r:id="rId35"/>
    <p:sldId id="344" r:id="rId36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hlink"/>
      </a:buClr>
      <a:buSzPct val="75000"/>
      <a:buFont typeface="Wingdings" panose="05000000000000000000" pitchFamily="2" charset="2"/>
      <a:buChar char="v"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000099"/>
    <a:srgbClr val="660033"/>
    <a:srgbClr val="D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94620" autoAdjust="0"/>
  </p:normalViewPr>
  <p:slideViewPr>
    <p:cSldViewPr showGuides="1">
      <p:cViewPr>
        <p:scale>
          <a:sx n="80" d="100"/>
          <a:sy n="80" d="100"/>
        </p:scale>
        <p:origin x="-1038" y="342"/>
      </p:cViewPr>
      <p:guideLst>
        <p:guide orient="horz" pos="2177"/>
        <p:guide pos="2880"/>
      </p:guideLst>
    </p:cSldViewPr>
  </p:slideViewPr>
  <p:outlineViewPr>
    <p:cViewPr>
      <p:scale>
        <a:sx n="33" d="100"/>
        <a:sy n="33" d="100"/>
      </p:scale>
      <p:origin x="0" y="8928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180" d="100"/>
        <a:sy n="1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单击此处编辑母版标题样式</a:t>
            </a:r>
          </a:p>
        </p:txBody>
      </p:sp>
      <p:sp>
        <p:nvSpPr>
          <p:cNvPr id="157699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zh-CN" altLang="en-US" strike="noStrike" noProof="0" smtClean="0"/>
              <a:t>单击此处编辑母版副标题样式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7188" y="609600"/>
            <a:ext cx="2135187" cy="5489575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01625" y="609600"/>
            <a:ext cx="6253163" cy="548957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1905000"/>
            <a:ext cx="8540750" cy="4194175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01625" y="1905000"/>
            <a:ext cx="4194175" cy="419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194175" cy="41941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  <a:p>
            <a:pPr lvl="1" fontAlgn="base"/>
            <a:r>
              <a:rPr lang="zh-CN" altLang="en-US" strike="noStrike" noProof="1" smtClean="0"/>
              <a:t>第二级</a:t>
            </a:r>
          </a:p>
          <a:p>
            <a:pPr lvl="2" fontAlgn="base"/>
            <a:r>
              <a:rPr lang="zh-CN" altLang="en-US" strike="noStrike" noProof="1" smtClean="0"/>
              <a:t>第三级</a:t>
            </a:r>
          </a:p>
          <a:p>
            <a:pPr lvl="3" fontAlgn="base"/>
            <a:r>
              <a:rPr lang="zh-CN" altLang="en-US" strike="noStrike" noProof="1" smtClean="0"/>
              <a:t>第四级</a:t>
            </a:r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kumimoji="0" lang="zh-CN" altLang="en-US" sz="32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>
              <a:spcBef>
                <a:spcPct val="0"/>
              </a:spcBef>
              <a:buNone/>
            </a:pPr>
            <a:fld id="{9A0DB2DC-4C9A-4742-B13C-FB6460FD3503}" type="slidenum">
              <a:rPr lang="en-US" altLang="zh-CN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pPr lvl="0" algn="r" eaLnBrk="1" fontAlgn="base" hangingPunct="1">
                <a:spcBef>
                  <a:spcPct val="0"/>
                </a:spcBef>
                <a:buNone/>
              </a:pPr>
              <a:t>‹#›</a:t>
            </a:fld>
            <a:endParaRPr lang="en-US" altLang="zh-CN" sz="1400" strike="noStrike" noProof="1"/>
          </a:p>
        </p:txBody>
      </p:sp>
      <p:pic>
        <p:nvPicPr>
          <p:cNvPr id="1029" name="图片 2" descr="未标题-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07950" y="101600"/>
            <a:ext cx="2424113" cy="646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矩形 5"/>
          <p:cNvSpPr/>
          <p:nvPr/>
        </p:nvSpPr>
        <p:spPr>
          <a:xfrm>
            <a:off x="6999288" y="6411913"/>
            <a:ext cx="1843088" cy="39528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>
              <a:buNone/>
            </a:pPr>
            <a:r>
              <a:rPr lang="zh-CN" altLang="en-US" sz="20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精品</a:t>
            </a:r>
            <a:r>
              <a:rPr lang="en-US" altLang="zh-CN" sz="20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.</a:t>
            </a:r>
            <a:r>
              <a:rPr lang="zh-CN" altLang="en-US" sz="20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n-ea"/>
              </a:rPr>
              <a:t>始于态度</a:t>
            </a:r>
            <a:endParaRPr lang="zh-CN" altLang="en-US" sz="20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panose="05000000000000000000" pitchFamily="2" charset="2"/>
        <a:buChar char="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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5000"/>
        <a:buFont typeface="Wingdings" panose="05000000000000000000" pitchFamily="2" charset="2"/>
        <a:buChar char="v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标题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397875" cy="920750"/>
          </a:xfrm>
          <a:noFill/>
          <a:ln>
            <a:noFill/>
          </a:ln>
        </p:spPr>
        <p:txBody>
          <a:bodyPr anchor="t"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元诺智能</a:t>
            </a:r>
            <a:r>
              <a:rPr lang="zh-CN" altLang="en-US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管理系统引领行业潮流</a:t>
            </a:r>
            <a:endParaRPr lang="en-US" altLang="zh-CN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122" name="内容占位符 2"/>
          <p:cNvSpPr>
            <a:spLocks noGrp="1"/>
          </p:cNvSpPr>
          <p:nvPr>
            <p:ph idx="1"/>
          </p:nvPr>
        </p:nvSpPr>
        <p:spPr>
          <a:xfrm>
            <a:off x="323528" y="5753372"/>
            <a:ext cx="8540750" cy="915988"/>
          </a:xfrm>
          <a:noFill/>
          <a:ln>
            <a:noFill/>
          </a:ln>
          <a:effectLst>
            <a:glow rad="127000">
              <a:schemeClr val="accent6">
                <a:lumMod val="60000"/>
                <a:lumOff val="40000"/>
              </a:schemeClr>
            </a:glow>
          </a:effectLst>
        </p:spPr>
        <p:txBody>
          <a:bodyPr anchor="t"/>
          <a:lstStyle/>
          <a:p>
            <a:pPr marL="0" indent="0" fontAlgn="base">
              <a:buNone/>
            </a:pPr>
            <a:r>
              <a:rPr lang="en-US" altLang="zh-CN" strike="noStrike" noProof="1" smtClean="0">
                <a:sym typeface="+mn-ea"/>
              </a:rPr>
              <a:t>               </a:t>
            </a:r>
            <a:r>
              <a:rPr lang="zh-CN" altLang="en-US" strike="noStrike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深圳市元诺智能系统有限公司</a:t>
            </a:r>
          </a:p>
          <a:p>
            <a:pPr fontAlgn="base"/>
            <a:endParaRPr lang="zh-CN" altLang="en-US" strike="noStrike" noProof="1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72B2D5"/>
              </a:clrFrom>
              <a:clrTo>
                <a:srgbClr val="72B2D5">
                  <a:alpha val="0"/>
                </a:srgbClr>
              </a:clrTo>
            </a:clrChange>
            <a:lum bright="10000"/>
          </a:blip>
          <a:srcRect/>
          <a:stretch>
            <a:fillRect/>
          </a:stretch>
        </p:blipFill>
        <p:spPr bwMode="auto">
          <a:xfrm>
            <a:off x="2123728" y="2132856"/>
            <a:ext cx="5112568" cy="3615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27584" y="1772817"/>
            <a:ext cx="7200800" cy="3240360"/>
          </a:xfrm>
        </p:spPr>
        <p:txBody>
          <a:bodyPr/>
          <a:lstStyle/>
          <a:p>
            <a:pPr lvl="1"/>
            <a:r>
              <a:rPr lang="zh-CN" altLang="en-US" dirty="0" smtClean="0"/>
              <a:t>长期车收费标准多变问题（免费卡、年卡、半年卡、季卡、月卡、日卡、错峰月卡、出租车位卡、充值卡）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一位多车、多位多车问题（一户有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台车，只交一个车位的钱，一个公司有</a:t>
            </a:r>
            <a:r>
              <a:rPr lang="en-US" altLang="zh-CN" dirty="0" smtClean="0"/>
              <a:t>10</a:t>
            </a:r>
            <a:r>
              <a:rPr lang="zh-CN" altLang="en-US" dirty="0" smtClean="0"/>
              <a:t>台车，只交</a:t>
            </a:r>
            <a:r>
              <a:rPr lang="en-US" altLang="zh-CN" dirty="0" smtClean="0"/>
              <a:t>7</a:t>
            </a:r>
            <a:r>
              <a:rPr lang="zh-CN" altLang="en-US" dirty="0" smtClean="0"/>
              <a:t>个车位的钱）</a:t>
            </a:r>
            <a:endParaRPr lang="zh-CN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24744"/>
            <a:ext cx="7641158" cy="4194175"/>
          </a:xfrm>
        </p:spPr>
        <p:txBody>
          <a:bodyPr/>
          <a:lstStyle/>
          <a:p>
            <a:r>
              <a:rPr lang="zh-CN" altLang="en-US" b="1" dirty="0" smtClean="0"/>
              <a:t>优惠管理问题</a:t>
            </a:r>
            <a:endParaRPr lang="zh-CN" altLang="en-US" dirty="0" smtClean="0"/>
          </a:p>
          <a:p>
            <a:pPr>
              <a:buNone/>
            </a:pPr>
            <a:r>
              <a:rPr lang="zh-CN" altLang="en-US" sz="2400" dirty="0" smtClean="0"/>
              <a:t>         这是一个普遍的问题，大一点停车场，内部会有酒店、购物中心、商超、材料城（家居、建材、家装）等，为了吸引顾客，商户们对来住宿、购物的车会进行优惠，这里有几个问题需要解决。</a:t>
            </a:r>
          </a:p>
          <a:p>
            <a:pPr lvl="1"/>
            <a:r>
              <a:rPr lang="zh-CN" altLang="en-US" dirty="0" smtClean="0"/>
              <a:t>不同类型的商户，优惠类型是不一样的，如酒店一般是按时优惠（</a:t>
            </a:r>
            <a:r>
              <a:rPr lang="en-US" altLang="zh-CN" dirty="0" smtClean="0"/>
              <a:t>24</a:t>
            </a:r>
            <a:r>
              <a:rPr lang="zh-CN" altLang="en-US" dirty="0" smtClean="0"/>
              <a:t>小时）、  餐饮及娱乐场所也是按时优惠（</a:t>
            </a:r>
            <a:r>
              <a:rPr lang="en-US" altLang="zh-CN" dirty="0" smtClean="0"/>
              <a:t>3-6</a:t>
            </a:r>
            <a:r>
              <a:rPr lang="zh-CN" altLang="en-US" dirty="0" smtClean="0"/>
              <a:t>小时不等）、  超市一般按次优惠（</a:t>
            </a:r>
            <a:r>
              <a:rPr lang="en-US" altLang="zh-CN" dirty="0" smtClean="0"/>
              <a:t>10</a:t>
            </a:r>
            <a:r>
              <a:rPr lang="zh-CN" altLang="en-US" dirty="0" smtClean="0"/>
              <a:t>元</a:t>
            </a:r>
            <a:r>
              <a:rPr lang="en-US" altLang="zh-CN" dirty="0" smtClean="0"/>
              <a:t>/</a:t>
            </a:r>
            <a:r>
              <a:rPr lang="zh-CN" altLang="en-US" dirty="0" smtClean="0"/>
              <a:t>次）、  汽修厂是全免优惠（也就是说产生多少停车费就优惠多少，因为不知修多久）</a:t>
            </a:r>
          </a:p>
          <a:p>
            <a:r>
              <a:rPr lang="zh-CN" altLang="en-US" dirty="0" smtClean="0"/>
              <a:t>  </a:t>
            </a:r>
            <a:endParaRPr lang="zh-CN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11560" y="1196752"/>
            <a:ext cx="7632848" cy="4194175"/>
          </a:xfrm>
        </p:spPr>
        <p:txBody>
          <a:bodyPr/>
          <a:lstStyle/>
          <a:p>
            <a:pPr lvl="1"/>
            <a:r>
              <a:rPr lang="en-US" altLang="zh-CN" dirty="0" smtClean="0"/>
              <a:t> </a:t>
            </a:r>
            <a:r>
              <a:rPr lang="zh-CN" altLang="en-US" sz="2400" dirty="0" smtClean="0"/>
              <a:t>不同类型的商户，其与物业的结算类型也是不一样的，有的按次（</a:t>
            </a:r>
            <a:r>
              <a:rPr lang="en-US" altLang="zh-CN" sz="2400" dirty="0" smtClean="0"/>
              <a:t>5</a:t>
            </a:r>
            <a:r>
              <a:rPr lang="zh-CN" altLang="en-US" sz="2400" dirty="0" smtClean="0"/>
              <a:t>元</a:t>
            </a:r>
            <a:r>
              <a:rPr lang="en-US" altLang="zh-CN" sz="2400" dirty="0" smtClean="0"/>
              <a:t>/</a:t>
            </a:r>
            <a:r>
              <a:rPr lang="zh-CN" altLang="en-US" sz="2400" dirty="0" smtClean="0"/>
              <a:t>次），有的按时间（比标准停车时间约为优惠）</a:t>
            </a:r>
          </a:p>
          <a:p>
            <a:pPr lvl="1"/>
            <a:r>
              <a:rPr lang="zh-CN" altLang="en-US" sz="2400" dirty="0" smtClean="0"/>
              <a:t>以前用智能卡停车场，问题不大，因为客户把卡给商户刷一下，就自动优惠了</a:t>
            </a:r>
            <a:r>
              <a:rPr lang="zh-CN" altLang="en-US" sz="2400" dirty="0" smtClean="0"/>
              <a:t>，但</a:t>
            </a:r>
            <a:r>
              <a:rPr lang="zh-CN" altLang="en-US" sz="2400" dirty="0" smtClean="0"/>
              <a:t>替换为车牌识别后，没有了智能卡这个载体，怎么优惠呢？目前基本上是两种方案，一是用车牌识别的同时也用卡，但这样不但管理麻烦，并且车牌识别系统的优势会大打折扣；</a:t>
            </a:r>
          </a:p>
          <a:p>
            <a:pPr>
              <a:buNone/>
            </a:pPr>
            <a:endParaRPr lang="zh-CN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592" y="1268760"/>
            <a:ext cx="7569150" cy="4194175"/>
          </a:xfrm>
        </p:spPr>
        <p:txBody>
          <a:bodyPr/>
          <a:lstStyle/>
          <a:p>
            <a:pPr>
              <a:buFont typeface="Wingdings" pitchFamily="2" charset="2"/>
              <a:buChar char=""/>
            </a:pPr>
            <a:r>
              <a:rPr lang="zh-CN" altLang="en-US" sz="2500" dirty="0" smtClean="0"/>
              <a:t>给每个商户都布局域网，然后安装软件，通过输入车牌后优惠，这样做工程量太大，有时根本不可行，原因是很多商户都已装修好了，</a:t>
            </a:r>
          </a:p>
          <a:p>
            <a:pPr>
              <a:buFont typeface="Wingdings" pitchFamily="2" charset="2"/>
              <a:buChar char=""/>
            </a:pPr>
            <a:r>
              <a:rPr lang="zh-CN" altLang="en-US" sz="2500" dirty="0" smtClean="0"/>
              <a:t>  要布重新铺设网线，非常麻烦，商户也不会同意，不要有</a:t>
            </a:r>
            <a:r>
              <a:rPr lang="en-US" altLang="zh-CN" sz="2500" dirty="0" err="1" smtClean="0"/>
              <a:t>Wifi</a:t>
            </a:r>
            <a:r>
              <a:rPr lang="zh-CN" altLang="en-US" sz="2500" dirty="0" smtClean="0"/>
              <a:t>建立无线网的想法，试行过多次，根本不可靠。</a:t>
            </a:r>
          </a:p>
          <a:p>
            <a:pPr>
              <a:buFont typeface="Wingdings" pitchFamily="2" charset="2"/>
              <a:buChar char=""/>
            </a:pPr>
            <a:r>
              <a:rPr lang="zh-CN" altLang="en-US" sz="2500" dirty="0" smtClean="0"/>
              <a:t>  现在通过互联网优惠可以完美解决这个问题，手机大家都有，商户一般也会上互联网，</a:t>
            </a:r>
          </a:p>
          <a:p>
            <a:pPr>
              <a:buFont typeface="Wingdings" pitchFamily="2" charset="2"/>
              <a:buChar char=""/>
            </a:pPr>
            <a:r>
              <a:rPr lang="zh-CN" altLang="en-US" sz="2500" dirty="0" smtClean="0"/>
              <a:t>  所以网络不成问题，只需要手机输入车牌号，系统就可以自动优惠了</a:t>
            </a:r>
            <a:r>
              <a:rPr lang="zh-CN" altLang="en-US" sz="2800" dirty="0" smtClean="0"/>
              <a:t>。</a:t>
            </a:r>
          </a:p>
          <a:p>
            <a:endParaRPr lang="zh-CN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539552" y="1268760"/>
            <a:ext cx="7812360" cy="4194175"/>
          </a:xfrm>
        </p:spPr>
        <p:txBody>
          <a:bodyPr/>
          <a:lstStyle/>
          <a:p>
            <a:r>
              <a:rPr lang="zh-CN" altLang="en-US" b="1" dirty="0" smtClean="0"/>
              <a:t>访客车辆</a:t>
            </a:r>
          </a:p>
          <a:p>
            <a:pPr lvl="1"/>
            <a:r>
              <a:rPr lang="zh-CN" altLang="en-US" dirty="0" smtClean="0"/>
              <a:t> </a:t>
            </a:r>
            <a:r>
              <a:rPr lang="zh-CN" altLang="en-US" sz="2400" dirty="0" smtClean="0"/>
              <a:t>这个需求一般用于政府机关，车位少，来办事的车多，怎么办？那就提前一天预约呗，只有预约过的车辆才能入场，那问题又来了是不是每个人都可以预约，不去那里办事的人也可以预约？这里有个身份认证问题。一般来说，我们的解决方案是不通过互联网平台预约，而是通过短信平台预约，并且只有经过授权的手机号才可以预约，如办公室相关负责人的手机可预约。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683568" y="1052736"/>
            <a:ext cx="7929190" cy="4194175"/>
          </a:xfrm>
        </p:spPr>
        <p:txBody>
          <a:bodyPr/>
          <a:lstStyle/>
          <a:p>
            <a:r>
              <a:rPr lang="zh-CN" altLang="en-US" sz="2400" dirty="0" smtClean="0"/>
              <a:t>线上停车费放在哪里，如何对帐这是大家都关心的问题，车主缴的停车费放到哪里？是公司平台帐户，还是客户自己帐户，多久可以提现，收多少佣金；一般来说，微信提现周期是</a:t>
            </a:r>
            <a:r>
              <a:rPr lang="en-US" altLang="zh-CN" sz="2400" dirty="0" smtClean="0"/>
              <a:t>T+7</a:t>
            </a:r>
            <a:r>
              <a:rPr lang="zh-CN" altLang="en-US" sz="2400" dirty="0" smtClean="0"/>
              <a:t>天或</a:t>
            </a:r>
            <a:r>
              <a:rPr lang="en-US" altLang="zh-CN" sz="2400" dirty="0" smtClean="0"/>
              <a:t>T+15</a:t>
            </a:r>
            <a:r>
              <a:rPr lang="zh-CN" altLang="en-US" sz="2400" dirty="0" smtClean="0"/>
              <a:t>，不同行业不一样，微信佣金是千分之六，鉴于开户难度和系统集成费用问题，我们建议由我们代为客户开户，然后把帐户相关信息集成到我们平台，停车费直接到客户帐户，不到我们平台帐户；</a:t>
            </a:r>
          </a:p>
          <a:p>
            <a:r>
              <a:rPr lang="zh-CN" altLang="en-US" sz="2400" dirty="0" smtClean="0"/>
              <a:t>  对帐是一个比较麻烦的问题，即核准线上金额和线下金额的一致性，举个例子，本地车场统计今天线上支付了</a:t>
            </a:r>
            <a:r>
              <a:rPr lang="en-US" altLang="zh-CN" sz="2400" dirty="0" smtClean="0"/>
              <a:t>5800</a:t>
            </a:r>
            <a:r>
              <a:rPr lang="zh-CN" altLang="en-US" sz="2400" dirty="0" smtClean="0"/>
              <a:t>元，但线上系统统计只收了</a:t>
            </a:r>
            <a:r>
              <a:rPr lang="en-US" altLang="zh-CN" sz="2400" dirty="0" smtClean="0"/>
              <a:t>5795</a:t>
            </a:r>
            <a:r>
              <a:rPr lang="zh-CN" altLang="en-US" sz="2400" dirty="0" smtClean="0"/>
              <a:t>元，那问题来了，哪一笔错了呢？如果让人去一条一条对比查找，咱们可以想象这个工作量有多大，有没有更优的方案？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71600" y="1700808"/>
            <a:ext cx="7150695" cy="4194175"/>
          </a:xfrm>
        </p:spPr>
        <p:txBody>
          <a:bodyPr/>
          <a:lstStyle/>
          <a:p>
            <a:r>
              <a:rPr lang="zh-CN" altLang="en-US" b="1" dirty="0" smtClean="0"/>
              <a:t>临卡进出时间段问题</a:t>
            </a:r>
            <a:r>
              <a:rPr lang="zh-CN" altLang="en-US" dirty="0" smtClean="0"/>
              <a:t>（白天自动入场，晚上需人工确认）  这是一个刚性的需求，比如写字楼，白天外来车辆进出，为了快速通行，可以不人工干预，但晚上，为了安全考虑，应该是需要保安人员确认后才可以进入的。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1556792"/>
            <a:ext cx="7344816" cy="333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过期月卡如何处理</a:t>
            </a:r>
            <a:endParaRPr lang="zh-CN" altLang="en-US" dirty="0" smtClean="0"/>
          </a:p>
          <a:p>
            <a:pPr>
              <a:buNone/>
            </a:pPr>
            <a:r>
              <a:rPr lang="en-US" altLang="zh-CN" dirty="0" smtClean="0"/>
              <a:t>	</a:t>
            </a:r>
            <a:r>
              <a:rPr lang="zh-CN" altLang="en-US" sz="2800" dirty="0" smtClean="0"/>
              <a:t>这是一个常见问题，月卡过期了如何处理，不同的物业会选择有不同的选择，我们提供了三种方式：在延期范围内可进出，但有提醒（一般用小住宅小区）；按临时卡进行收费（一般用于城中村）；拒绝入场（一般用于车位紧张的住宅小区或写字楼）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43608" y="1268760"/>
            <a:ext cx="727280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 smtClean="0"/>
          </a:p>
          <a:p>
            <a:r>
              <a:rPr lang="zh-CN" altLang="en-US" b="1" dirty="0" smtClean="0"/>
              <a:t>无权限卡如何处理</a:t>
            </a:r>
            <a:endParaRPr lang="en-US" altLang="zh-CN" b="1" dirty="0" smtClean="0"/>
          </a:p>
          <a:p>
            <a:pPr lvl="1">
              <a:buNone/>
            </a:pPr>
            <a:r>
              <a:rPr lang="en-US" altLang="zh-CN" sz="2800" dirty="0" smtClean="0"/>
              <a:t>	  </a:t>
            </a:r>
            <a:r>
              <a:rPr lang="zh-CN" altLang="en-US" sz="2800" dirty="0" smtClean="0"/>
              <a:t>有些写字楼或小区，由于各种原因导致分区管理（如大客户车位、小区一期二期三期），一期月卡是不能进入二期的停车场的，但现在他们就是开过来了，如何处理呢，我们提供了两种方案：拒绝入场、按临时卡收费</a:t>
            </a:r>
            <a:endParaRPr lang="zh-CN" alt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971600" y="1556792"/>
            <a:ext cx="7438727" cy="4194175"/>
          </a:xfrm>
        </p:spPr>
        <p:txBody>
          <a:bodyPr/>
          <a:lstStyle/>
          <a:p>
            <a:r>
              <a:rPr lang="zh-CN" altLang="en-US" b="1" dirty="0" smtClean="0"/>
              <a:t>车位满月卡车如何处理</a:t>
            </a:r>
          </a:p>
          <a:p>
            <a:pPr>
              <a:buNone/>
            </a:pPr>
            <a:r>
              <a:rPr lang="zh-CN" altLang="en-US" dirty="0" smtClean="0"/>
              <a:t>          </a:t>
            </a:r>
            <a:r>
              <a:rPr lang="zh-CN" altLang="en-US" sz="2400" dirty="0" smtClean="0"/>
              <a:t>对于老的写字楼、小区而言，设计之初就没有考虑到这么多车位，僧多粥少，那只能即使办了月卡的车，车位满了也不能自动开闸入场，因为这样会堵死，导致停车场瘫痪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当然，</a:t>
            </a:r>
            <a:r>
              <a:rPr lang="en-US" altLang="zh-CN" sz="2400" dirty="0" smtClean="0"/>
              <a:t>VIP</a:t>
            </a:r>
            <a:r>
              <a:rPr lang="zh-CN" altLang="en-US" sz="2400" dirty="0" smtClean="0"/>
              <a:t>车辆是可以入场的</a:t>
            </a:r>
            <a:r>
              <a:rPr lang="en-US" altLang="zh-CN" sz="2400" dirty="0" smtClean="0"/>
              <a:t>)</a:t>
            </a:r>
          </a:p>
          <a:p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0990" y="519430"/>
            <a:ext cx="8540750" cy="688975"/>
          </a:xfrm>
        </p:spPr>
        <p:txBody>
          <a:bodyPr/>
          <a:lstStyle/>
          <a:p>
            <a:pPr fontAlgn="base"/>
            <a:r>
              <a:rPr lang="zh-CN" altLang="en-US" i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元诺历程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" y="1437640"/>
            <a:ext cx="9052560" cy="48882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115616" y="1268760"/>
            <a:ext cx="6718647" cy="4194175"/>
          </a:xfrm>
        </p:spPr>
        <p:txBody>
          <a:bodyPr/>
          <a:lstStyle/>
          <a:p>
            <a:r>
              <a:rPr lang="zh-CN" altLang="en-US" b="1" dirty="0" smtClean="0"/>
              <a:t>业主资料保密</a:t>
            </a:r>
          </a:p>
          <a:p>
            <a:pPr lvl="1"/>
            <a:r>
              <a:rPr lang="zh-CN" altLang="en-US" sz="2400" dirty="0" smtClean="0"/>
              <a:t>一般来说，为了防止有些业主乱停车，堵塞交通，通常保安都会通过车牌号查到车主姓名及电话号码，以便堵塞时及时通知车主移车，但有些情况例外：</a:t>
            </a:r>
          </a:p>
          <a:p>
            <a:pPr lvl="1"/>
            <a:r>
              <a:rPr lang="zh-CN" altLang="en-US" sz="2400" dirty="0" smtClean="0"/>
              <a:t>政府部门（或政府住宅小区），领导人的车牌号、姓名、电话号码一般是保密的，不能随便让人查到，工信部领导、公安部领导、市委书记、市长的信息岂能让一个保安随便知晓？</a:t>
            </a:r>
            <a:endParaRPr lang="zh-CN" alt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99592" y="980728"/>
            <a:ext cx="7344816" cy="4194175"/>
          </a:xfrm>
        </p:spPr>
        <p:txBody>
          <a:bodyPr/>
          <a:lstStyle/>
          <a:p>
            <a:r>
              <a:rPr lang="zh-CN" altLang="en-US" b="1" dirty="0" smtClean="0"/>
              <a:t>系统稳定性，云平台停车场系统关键环节有</a:t>
            </a:r>
            <a:r>
              <a:rPr lang="en-US" altLang="zh-CN" b="1" dirty="0" smtClean="0"/>
              <a:t>5</a:t>
            </a:r>
            <a:r>
              <a:rPr lang="zh-CN" altLang="en-US" b="1" dirty="0" smtClean="0"/>
              <a:t>个，从下往上分别是：道闸、摄像机、收费软件、通讯中间件、云端服务器</a:t>
            </a:r>
          </a:p>
          <a:p>
            <a:pPr lvl="1"/>
            <a:r>
              <a:rPr lang="zh-CN" altLang="en-US" dirty="0" smtClean="0"/>
              <a:t>摄像机对于吐卡机来说，稳定很多，吐卡机常见问题（连续吐卡、吐不出卡、卡变形、卡被雨水淋湿、连续工作电机发热、电机及传动部分老化）</a:t>
            </a:r>
          </a:p>
          <a:p>
            <a:pPr lvl="1"/>
            <a:r>
              <a:rPr lang="zh-CN" altLang="en-US" dirty="0" smtClean="0"/>
              <a:t>收费软件稳定性（计费不准、卡死、卡已入场、卡未入场等，用</a:t>
            </a:r>
            <a:r>
              <a:rPr lang="en-US" altLang="zh-CN" dirty="0" smtClean="0"/>
              <a:t>C++</a:t>
            </a:r>
            <a:r>
              <a:rPr lang="zh-CN" altLang="en-US" dirty="0" smtClean="0"/>
              <a:t>、</a:t>
            </a:r>
            <a:r>
              <a:rPr lang="en-US" altLang="zh-CN" dirty="0" smtClean="0"/>
              <a:t>Delphi</a:t>
            </a:r>
            <a:r>
              <a:rPr lang="zh-CN" altLang="en-US" dirty="0" smtClean="0"/>
              <a:t>等底层语言编写）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980728"/>
            <a:ext cx="7632848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sz="2600" dirty="0" smtClean="0"/>
              <a:t>通讯中间件稳定性（中间件效率不高</a:t>
            </a:r>
            <a:r>
              <a:rPr lang="en-US" altLang="zh-CN" sz="2600" dirty="0" smtClean="0"/>
              <a:t>--</a:t>
            </a:r>
            <a:r>
              <a:rPr lang="zh-CN" altLang="en-US" sz="2600" dirty="0" smtClean="0"/>
              <a:t>服务延迟，客户体验不好，中间件服务假死</a:t>
            </a:r>
            <a:r>
              <a:rPr lang="en-US" altLang="zh-CN" sz="2600" dirty="0" smtClean="0"/>
              <a:t>--</a:t>
            </a:r>
            <a:r>
              <a:rPr lang="zh-CN" altLang="en-US" sz="2600" dirty="0" smtClean="0"/>
              <a:t>通讯中断，用</a:t>
            </a:r>
            <a:r>
              <a:rPr lang="en-US" altLang="zh-CN" sz="2600" dirty="0" smtClean="0"/>
              <a:t>TCP/IP</a:t>
            </a:r>
            <a:r>
              <a:rPr lang="zh-CN" altLang="en-US" sz="2600" dirty="0" smtClean="0"/>
              <a:t>协议，</a:t>
            </a:r>
            <a:r>
              <a:rPr lang="en-US" altLang="zh-CN" sz="2600" dirty="0" smtClean="0"/>
              <a:t>C++</a:t>
            </a:r>
            <a:r>
              <a:rPr lang="zh-CN" altLang="en-US" sz="2600" dirty="0" smtClean="0"/>
              <a:t>语言编写，保证稳定性、执行效率）</a:t>
            </a:r>
          </a:p>
          <a:p>
            <a:r>
              <a:rPr lang="zh-CN" altLang="en-US" sz="2600" dirty="0" smtClean="0"/>
              <a:t>云端服务器稳定性（中间件效率不高</a:t>
            </a:r>
            <a:r>
              <a:rPr lang="en-US" altLang="zh-CN" sz="2600" dirty="0" smtClean="0"/>
              <a:t>--</a:t>
            </a:r>
            <a:r>
              <a:rPr lang="zh-CN" altLang="en-US" sz="2600" dirty="0" smtClean="0"/>
              <a:t>服务延迟，客户体验不好，中间件服务假死</a:t>
            </a:r>
            <a:r>
              <a:rPr lang="en-US" altLang="zh-CN" sz="2600" dirty="0" smtClean="0"/>
              <a:t>--</a:t>
            </a:r>
            <a:r>
              <a:rPr lang="zh-CN" altLang="en-US" sz="2600" dirty="0" smtClean="0"/>
              <a:t>通讯中断，用</a:t>
            </a:r>
            <a:r>
              <a:rPr lang="en-US" altLang="zh-CN" sz="2600" dirty="0" smtClean="0"/>
              <a:t>Linux</a:t>
            </a:r>
            <a:r>
              <a:rPr lang="zh-CN" altLang="en-US" sz="2600" dirty="0" smtClean="0"/>
              <a:t>服务器、</a:t>
            </a:r>
            <a:r>
              <a:rPr lang="en-US" altLang="zh-CN" sz="2600" dirty="0" smtClean="0"/>
              <a:t>JAVA</a:t>
            </a:r>
            <a:r>
              <a:rPr lang="zh-CN" altLang="en-US" sz="2600" dirty="0" smtClean="0"/>
              <a:t>语言编写服务代码，从而保证稳定性、执行效率）</a:t>
            </a:r>
          </a:p>
          <a:p>
            <a:r>
              <a:rPr lang="zh-CN" altLang="en-US" sz="2600" dirty="0" smtClean="0"/>
              <a:t>道闸，由于道闸大部分是机械结构，电子部分相对简单，坏了一般是机械部件坏了（电机、减速机、闸杆、传动轴承、限位开关等），直接更换部件或更换整机</a:t>
            </a:r>
            <a:endParaRPr lang="zh-CN" altLang="en-US" sz="26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124744"/>
            <a:ext cx="8540750" cy="4194175"/>
          </a:xfrm>
        </p:spPr>
        <p:txBody>
          <a:bodyPr/>
          <a:lstStyle/>
          <a:p>
            <a:r>
              <a:rPr lang="zh-CN" altLang="en-US" dirty="0" smtClean="0"/>
              <a:t>解决通行效率问题</a:t>
            </a:r>
          </a:p>
          <a:p>
            <a:pPr lvl="1"/>
            <a:r>
              <a:rPr lang="zh-CN" altLang="en-US" dirty="0" smtClean="0"/>
              <a:t>对写字楼、物业小区而言，上下班高峰期，一般会有浪涌车流；对于购物中心、商超、材料城（家居、家装、建筑）而言，节假日车辆比较多；对影院、体育场馆、会展中心而言，体育赛事、演唱会、展会时，会有浪涌车流，这时容易导致车辆排长龙的现象。</a:t>
            </a:r>
          </a:p>
          <a:p>
            <a:pPr>
              <a:buNone/>
            </a:pPr>
            <a:endParaRPr lang="zh-CN" altLang="en-US" dirty="0"/>
          </a:p>
        </p:txBody>
      </p:sp>
      <p:pic>
        <p:nvPicPr>
          <p:cNvPr id="6" name="图片 5" descr="3d7077370f5cb2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4005064"/>
            <a:ext cx="2809875" cy="210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D:\4 carrie's files\pictures and photos\pictures\PNG\产品\汽车\轿车\200705030337228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5963" y="492125"/>
            <a:ext cx="1298575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11560" y="1484784"/>
            <a:ext cx="7560840" cy="4194175"/>
          </a:xfrm>
        </p:spPr>
        <p:txBody>
          <a:bodyPr/>
          <a:lstStyle/>
          <a:p>
            <a:pPr lvl="1"/>
            <a:r>
              <a:rPr lang="zh-CN" altLang="en-US" dirty="0" smtClean="0"/>
              <a:t>一般来说，车牌识别系统的通行效率是普通智能卡系统的</a:t>
            </a:r>
            <a:r>
              <a:rPr lang="en-US" altLang="zh-CN" dirty="0" smtClean="0"/>
              <a:t>5-10</a:t>
            </a:r>
            <a:r>
              <a:rPr lang="zh-CN" altLang="en-US" dirty="0" smtClean="0"/>
              <a:t>倍</a:t>
            </a:r>
            <a:r>
              <a:rPr lang="en-US" altLang="zh-CN" dirty="0" smtClean="0"/>
              <a:t>(</a:t>
            </a:r>
            <a:r>
              <a:rPr lang="zh-CN" altLang="en-US" dirty="0" smtClean="0"/>
              <a:t>因司机驾驶水平而异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，停车</a:t>
            </a:r>
            <a:r>
              <a:rPr lang="en-US" altLang="zh-CN" dirty="0" smtClean="0"/>
              <a:t>--&gt;</a:t>
            </a:r>
            <a:r>
              <a:rPr lang="zh-CN" altLang="en-US" dirty="0" smtClean="0"/>
              <a:t>开车窗</a:t>
            </a:r>
            <a:r>
              <a:rPr lang="en-US" altLang="zh-CN" dirty="0" smtClean="0"/>
              <a:t>--&gt;</a:t>
            </a:r>
            <a:r>
              <a:rPr lang="zh-CN" altLang="en-US" dirty="0" smtClean="0"/>
              <a:t>伸手取卡</a:t>
            </a:r>
            <a:r>
              <a:rPr lang="en-US" altLang="zh-CN" dirty="0" smtClean="0"/>
              <a:t>(</a:t>
            </a:r>
            <a:r>
              <a:rPr lang="zh-CN" altLang="en-US" dirty="0" smtClean="0"/>
              <a:t>刷卡</a:t>
            </a:r>
            <a:r>
              <a:rPr lang="en-US" altLang="zh-CN" dirty="0" smtClean="0"/>
              <a:t>)--&gt;</a:t>
            </a:r>
            <a:r>
              <a:rPr lang="zh-CN" altLang="en-US" dirty="0" smtClean="0"/>
              <a:t>开闸</a:t>
            </a:r>
            <a:r>
              <a:rPr lang="en-US" altLang="zh-CN" dirty="0" smtClean="0"/>
              <a:t>--&gt;</a:t>
            </a:r>
            <a:r>
              <a:rPr lang="zh-CN" altLang="en-US" dirty="0" smtClean="0"/>
              <a:t>车启动，这一过程大概</a:t>
            </a:r>
            <a:r>
              <a:rPr lang="en-US" altLang="zh-CN" dirty="0" smtClean="0"/>
              <a:t>10-30</a:t>
            </a:r>
            <a:r>
              <a:rPr lang="zh-CN" altLang="en-US" dirty="0" smtClean="0"/>
              <a:t>秒，车牌识别一般在</a:t>
            </a:r>
            <a:r>
              <a:rPr lang="en-US" altLang="zh-CN" dirty="0" smtClean="0"/>
              <a:t>2-5</a:t>
            </a:r>
            <a:r>
              <a:rPr lang="zh-CN" altLang="en-US" dirty="0" smtClean="0"/>
              <a:t>秒以内（不用停车、人工介入，因场地而异），这里有一个现象，不知大家注意没有，高端的楼盘，一般用的是咱们行业龙头的产品，但上下班的时候，是不是都会有保安或物管人员替咱们刷卡，其实这笔费用是可以损掉的。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D:\4 carrie's files\pictures and photos\pictures\PNG\产品\汽车\轿车\2007050303372283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63750" y="609600"/>
            <a:ext cx="1298575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67544" y="3113584"/>
            <a:ext cx="8424936" cy="3744416"/>
          </a:xfrm>
        </p:spPr>
        <p:txBody>
          <a:bodyPr/>
          <a:lstStyle/>
          <a:p>
            <a:pPr lvl="1"/>
            <a:r>
              <a:rPr lang="zh-CN" altLang="en-US" dirty="0" smtClean="0"/>
              <a:t>对于浪涌车流，传统的解决方案是用蓝牙等远距离卡，车辆分道行驶（月卡车道、临时车道），但对于购物中心、材料城、体育场馆、会议中心等临时车辆多的地方，普通蓝牙卡就难以解决，但如果可以用手机缴费，手机缴费后的车辆走月卡车道，就可以大大缓解。</a:t>
            </a:r>
            <a:endParaRPr lang="zh-CN" altLang="en-US" dirty="0"/>
          </a:p>
        </p:txBody>
      </p:sp>
      <p:pic>
        <p:nvPicPr>
          <p:cNvPr id="7" name="图片 6" descr="e20361b903b1920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476672"/>
            <a:ext cx="4193451" cy="24482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3528" y="1412776"/>
            <a:ext cx="4702423" cy="4194175"/>
          </a:xfrm>
        </p:spPr>
        <p:txBody>
          <a:bodyPr/>
          <a:lstStyle/>
          <a:p>
            <a:r>
              <a:rPr lang="zh-CN" altLang="en-US" b="1" dirty="0" smtClean="0"/>
              <a:t>用户体验问题</a:t>
            </a:r>
          </a:p>
          <a:p>
            <a:pPr lvl="1"/>
            <a:r>
              <a:rPr lang="zh-CN" altLang="en-US" dirty="0" smtClean="0"/>
              <a:t>大家开车都有这个经历，雨天、雪天，打开车窗</a:t>
            </a:r>
            <a:r>
              <a:rPr lang="en-US" altLang="zh-CN" dirty="0" smtClean="0"/>
              <a:t>--&gt;</a:t>
            </a:r>
            <a:r>
              <a:rPr lang="zh-CN" altLang="en-US" dirty="0" smtClean="0"/>
              <a:t>伸手刷卡取卡是不是一件痛苦的事，被淋雨不说，关窗后还得用毛巾把车门的雨水擦掉，但车牌识别解决了这个问题。</a:t>
            </a:r>
            <a:endParaRPr lang="zh-CN" altLang="en-US" dirty="0"/>
          </a:p>
        </p:txBody>
      </p:sp>
      <p:pic>
        <p:nvPicPr>
          <p:cNvPr id="7" name="图片 6" descr="505ae04042eb2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2132856"/>
            <a:ext cx="3358191" cy="27363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484784"/>
            <a:ext cx="5782543" cy="4194175"/>
          </a:xfrm>
        </p:spPr>
        <p:txBody>
          <a:bodyPr/>
          <a:lstStyle/>
          <a:p>
            <a:r>
              <a:rPr lang="zh-CN" altLang="en-US" b="1" dirty="0" smtClean="0"/>
              <a:t>错时上班问题</a:t>
            </a:r>
          </a:p>
          <a:p>
            <a:pPr lvl="1"/>
            <a:r>
              <a:rPr lang="zh-CN" altLang="en-US" dirty="0" smtClean="0"/>
              <a:t>业主一般是周一到周五上班，所以一般周一到周五是没时间去交停车费、物业费的，只能周六或周日去交，这就会导致咱们物管人员（特别是财务）周六或周日得加班了，那如果停车费、物业费可以通过手机交了，是不是就可以不加班了。</a:t>
            </a:r>
            <a:endParaRPr lang="zh-CN" altLang="en-US" dirty="0"/>
          </a:p>
        </p:txBody>
      </p:sp>
      <p:pic>
        <p:nvPicPr>
          <p:cNvPr id="5" name="图片 4" descr="09038b29534a548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700808"/>
            <a:ext cx="2661989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268760"/>
            <a:ext cx="8064896" cy="4194175"/>
          </a:xfrm>
        </p:spPr>
        <p:txBody>
          <a:bodyPr/>
          <a:lstStyle/>
          <a:p>
            <a:r>
              <a:rPr lang="zh-CN" altLang="en-US" b="1" dirty="0" smtClean="0"/>
              <a:t>车位预订与车位分享</a:t>
            </a:r>
          </a:p>
          <a:p>
            <a:pPr lvl="1"/>
            <a:r>
              <a:rPr lang="zh-CN" altLang="en-US" dirty="0" smtClean="0"/>
              <a:t>这个功能如果做好，是非常有用的功能，可以这么说，目前</a:t>
            </a:r>
            <a:r>
              <a:rPr lang="en-US" altLang="zh-CN" dirty="0" smtClean="0"/>
              <a:t>90%</a:t>
            </a:r>
            <a:r>
              <a:rPr lang="zh-CN" altLang="en-US" dirty="0" smtClean="0"/>
              <a:t>的三甲医院车位都是不够的，并且远远不够，这个功能如果做好，是可以缓解目前大型医院停车难的问题</a:t>
            </a:r>
            <a:r>
              <a:rPr lang="zh-CN" altLang="en-US" dirty="0" smtClean="0"/>
              <a:t>；所以</a:t>
            </a:r>
            <a:r>
              <a:rPr lang="zh-CN" altLang="en-US" dirty="0" smtClean="0"/>
              <a:t>，这个功能也是很多同行在做的亮点功能，用这个去吹泡泡融资，但实话说真正做好的不多，这里面要协调的关系人太多，我们也只有一个项目在实施，过程中碰到的问题也只能逐步解决。</a:t>
            </a:r>
            <a:endParaRPr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4194175"/>
          </a:xfrm>
        </p:spPr>
        <p:txBody>
          <a:bodyPr/>
          <a:lstStyle/>
          <a:p>
            <a:r>
              <a:rPr lang="zh-CN" altLang="en-US" b="1" dirty="0" smtClean="0"/>
              <a:t>咱们先说一下相关概念</a:t>
            </a:r>
            <a:r>
              <a:rPr lang="zh-CN" altLang="en-US" dirty="0" smtClean="0"/>
              <a:t>：</a:t>
            </a:r>
          </a:p>
          <a:p>
            <a:pPr lvl="1"/>
            <a:r>
              <a:rPr lang="zh-CN" altLang="en-US" dirty="0" smtClean="0"/>
              <a:t>  车位预订，就是车主要去某个地方，可以提前预订那个地方或附近的车位，以便于去了那个地方后花半个小时来找车位。</a:t>
            </a:r>
          </a:p>
          <a:p>
            <a:pPr lvl="1"/>
            <a:r>
              <a:rPr lang="zh-CN" altLang="en-US" dirty="0" smtClean="0"/>
              <a:t>  车位分享，就是住在某个地方</a:t>
            </a:r>
            <a:r>
              <a:rPr lang="en-US" altLang="zh-CN" dirty="0" smtClean="0"/>
              <a:t>(</a:t>
            </a:r>
            <a:r>
              <a:rPr lang="zh-CN" altLang="en-US" dirty="0" smtClean="0"/>
              <a:t>车位紧张）附近的业主，他自己有私家车位，平时出去上班了，那么这段时间他就可以把车位分享出来，在给社会做贡献的同时，也随便收一下小钱，不浪费资源。</a:t>
            </a:r>
            <a:endParaRPr lang="zh-CN" altLang="en-US" dirty="0"/>
          </a:p>
        </p:txBody>
      </p:sp>
      <p:pic>
        <p:nvPicPr>
          <p:cNvPr id="6" name="图片 5" descr="489ea7e9e24420f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4288" y="548680"/>
            <a:ext cx="1296144" cy="129108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895350"/>
            <a:ext cx="8540750" cy="688975"/>
          </a:xfrm>
        </p:spPr>
        <p:txBody>
          <a:bodyPr/>
          <a:lstStyle/>
          <a:p>
            <a:pPr fontAlgn="base"/>
            <a:r>
              <a:rPr lang="zh-CN" altLang="en-US" b="1" i="1" spc="-100" noProof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方正姚体" pitchFamily="2" charset="-122"/>
                <a:ea typeface="方正姚体" pitchFamily="2" charset="-122"/>
                <a:sym typeface="+mn-ea"/>
              </a:rPr>
              <a:t>系统的各种优势：</a:t>
            </a:r>
            <a:r>
              <a:rPr lang="en-US" altLang="zh-CN" b="1" i="1" kern="0" spc="-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+mj-cs"/>
              </a:rPr>
              <a:t/>
            </a:r>
            <a:br>
              <a:rPr lang="en-US" altLang="zh-CN" b="1" i="1" kern="0" spc="-1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姚体" pitchFamily="2" charset="-122"/>
                <a:ea typeface="方正姚体" pitchFamily="2" charset="-122"/>
                <a:cs typeface="+mj-cs"/>
              </a:rPr>
            </a:br>
            <a:endParaRPr lang="en-US" altLang="zh-CN" b="1" i="1" strike="noStrike" kern="0" spc="-100" noProof="1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姚体" pitchFamily="2" charset="-122"/>
              <a:ea typeface="方正姚体" pitchFamily="2" charset="-122"/>
              <a:cs typeface="+mj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625" y="4941168"/>
            <a:ext cx="8540750" cy="1158007"/>
          </a:xfrm>
        </p:spPr>
        <p:txBody>
          <a:bodyPr/>
          <a:lstStyle/>
          <a:p>
            <a:pPr marL="0" indent="0" fontAlgn="base">
              <a:buNone/>
            </a:pPr>
            <a:r>
              <a:rPr lang="en-US" altLang="zh-CN" sz="2800" strike="noStrike" noProof="1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CN" sz="28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</a:p>
          <a:p>
            <a:pPr marL="0" indent="0" fontAlgn="base">
              <a:buNone/>
            </a:pPr>
            <a:r>
              <a:rPr lang="en-US" altLang="zh-CN" sz="2800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</a:t>
            </a:r>
            <a:endParaRPr lang="zh-CN" altLang="en-US" sz="2800" strike="noStrike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5085184"/>
            <a:ext cx="7416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解决集团化的管理问题（包含组织机构新增、删除、合并，权限管理）</a:t>
            </a:r>
            <a:endParaRPr lang="zh-CN" altLang="en-US" dirty="0"/>
          </a:p>
        </p:txBody>
      </p:sp>
      <p:pic>
        <p:nvPicPr>
          <p:cNvPr id="6" name="图片 5" descr="70a20fc9628751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844824"/>
            <a:ext cx="6264696" cy="31323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827584" y="1124744"/>
            <a:ext cx="7353126" cy="4194175"/>
          </a:xfrm>
        </p:spPr>
        <p:txBody>
          <a:bodyPr/>
          <a:lstStyle/>
          <a:p>
            <a:r>
              <a:rPr lang="zh-CN" altLang="en-US" b="1" dirty="0" smtClean="0"/>
              <a:t>这是一个很好的想法，但在落地的过程中，会有一些问题必须要解决</a:t>
            </a:r>
            <a:r>
              <a:rPr lang="zh-CN" altLang="en-US" dirty="0" smtClean="0"/>
              <a:t>：</a:t>
            </a:r>
          </a:p>
          <a:p>
            <a:pPr lvl="1"/>
            <a:r>
              <a:rPr lang="zh-CN" altLang="en-US" dirty="0" smtClean="0"/>
              <a:t>预订的是车位，而不是停车场，所以车辆进场后，一定要停到相应的车位上，而不能乱停，那问题来了，对于不熟悉那个地方的预订人来说，怎么找到那个车位，是一个问题；</a:t>
            </a:r>
          </a:p>
          <a:p>
            <a:pPr lvl="1"/>
            <a:r>
              <a:rPr lang="zh-CN" altLang="en-US" dirty="0" smtClean="0"/>
              <a:t>没有按预订车位停放的车辆，如何处理；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23528" y="1268760"/>
            <a:ext cx="8540750" cy="4194175"/>
          </a:xfrm>
        </p:spPr>
        <p:txBody>
          <a:bodyPr/>
          <a:lstStyle/>
          <a:p>
            <a:pPr lvl="1"/>
            <a:r>
              <a:rPr lang="zh-CN" altLang="en-US" dirty="0" smtClean="0"/>
              <a:t>超时停放的车辆，如何处理；</a:t>
            </a:r>
          </a:p>
          <a:p>
            <a:pPr lvl="1"/>
            <a:r>
              <a:rPr lang="zh-CN" altLang="en-US" dirty="0" smtClean="0"/>
              <a:t>已分享的车位，能不能及时撤消分享，车位已被预订后，分享人的车辆入场如何处理；</a:t>
            </a:r>
          </a:p>
          <a:p>
            <a:pPr lvl="1"/>
            <a:r>
              <a:rPr lang="zh-CN" altLang="en-US" dirty="0" smtClean="0"/>
              <a:t>车位所有人、物业管理公司、预约平台，三方的利益如何分配</a:t>
            </a:r>
            <a:endParaRPr lang="zh-CN" altLang="en-US" dirty="0"/>
          </a:p>
        </p:txBody>
      </p:sp>
      <p:pic>
        <p:nvPicPr>
          <p:cNvPr id="5" name="图片 4" descr="2afb1d0e80fe547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3717032"/>
            <a:ext cx="3096344" cy="2131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765810"/>
          </a:xfrm>
        </p:spPr>
        <p:txBody>
          <a:bodyPr/>
          <a:lstStyle/>
          <a:p>
            <a:pPr fontAlgn="base"/>
            <a:r>
              <a:rPr lang="zh-CN" altLang="en-US" i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元诺工程案例</a:t>
            </a:r>
          </a:p>
        </p:txBody>
      </p:sp>
      <p:pic>
        <p:nvPicPr>
          <p:cNvPr id="41986" name="Picture 1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845" y="1375410"/>
            <a:ext cx="9084945" cy="4944110"/>
          </a:xfr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648335"/>
          </a:xfrm>
        </p:spPr>
        <p:txBody>
          <a:bodyPr/>
          <a:lstStyle/>
          <a:p>
            <a:pPr fontAlgn="base"/>
            <a:r>
              <a:rPr lang="zh-CN" altLang="en-US" i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元诺成功案例</a:t>
            </a:r>
          </a:p>
        </p:txBody>
      </p:sp>
      <p:pic>
        <p:nvPicPr>
          <p:cNvPr id="43010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" y="1355725"/>
            <a:ext cx="9128760" cy="4995545"/>
          </a:xfr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1625" y="609600"/>
            <a:ext cx="8540750" cy="830263"/>
          </a:xfrm>
        </p:spPr>
        <p:txBody>
          <a:bodyPr/>
          <a:lstStyle/>
          <a:p>
            <a:pPr fontAlgn="base"/>
            <a:r>
              <a:rPr lang="zh-CN" altLang="en-US" i="1" strike="noStrike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元诺成功案例</a:t>
            </a:r>
          </a:p>
        </p:txBody>
      </p:sp>
      <p:pic>
        <p:nvPicPr>
          <p:cNvPr id="4403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9390" y="1440815"/>
            <a:ext cx="8937625" cy="4850130"/>
          </a:xfr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标题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540750" cy="831850"/>
          </a:xfrm>
          <a:noFill/>
          <a:ln>
            <a:noFill/>
          </a:ln>
        </p:spPr>
        <p:txBody>
          <a:bodyPr anchor="t"/>
          <a:lstStyle/>
          <a:p>
            <a:r>
              <a:rPr lang="zh-CN" altLang="en-US" dirty="0"/>
              <a:t>深圳市元诺智能系统有限公司</a:t>
            </a:r>
          </a:p>
        </p:txBody>
      </p:sp>
      <p:sp>
        <p:nvSpPr>
          <p:cNvPr id="47106" name="内容占位符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 anchor="t"/>
          <a:lstStyle/>
          <a:p>
            <a:pPr marL="0" indent="0">
              <a:buNone/>
            </a:pPr>
            <a:r>
              <a:rPr lang="en-US" altLang="zh-CN" dirty="0"/>
              <a:t>                            </a:t>
            </a:r>
          </a:p>
          <a:p>
            <a:pPr marL="0" indent="0">
              <a:buNone/>
            </a:pPr>
            <a:r>
              <a:rPr lang="en-US" altLang="zh-CN" dirty="0"/>
              <a:t>                              </a:t>
            </a:r>
            <a:endParaRPr lang="en-US" altLang="zh-CN" sz="50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            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              </a:t>
            </a:r>
            <a:r>
              <a:rPr lang="zh-CN" altLang="en-US" dirty="0" smtClean="0"/>
              <a:t> 官       网</a:t>
            </a:r>
            <a:r>
              <a:rPr lang="zh-CN" altLang="en-US" dirty="0"/>
              <a:t>：</a:t>
            </a:r>
            <a:r>
              <a:rPr lang="en-US" altLang="zh-CN" dirty="0" err="1"/>
              <a:t>www.sznllwin.cn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           </a:t>
            </a:r>
            <a:r>
              <a:rPr lang="zh-CN" altLang="en-US" dirty="0" smtClean="0"/>
              <a:t>    服</a:t>
            </a:r>
            <a:r>
              <a:rPr lang="zh-CN" altLang="en-US" dirty="0"/>
              <a:t>务热线：</a:t>
            </a:r>
            <a:r>
              <a:rPr lang="en-US" altLang="zh-CN" dirty="0"/>
              <a:t>0755-28115094</a:t>
            </a:r>
          </a:p>
        </p:txBody>
      </p:sp>
      <p:pic>
        <p:nvPicPr>
          <p:cNvPr id="4" name="图片 3" descr="ace9fd8c1deae0b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916832"/>
            <a:ext cx="414509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043608" y="1412776"/>
            <a:ext cx="6142583" cy="1668016"/>
          </a:xfrm>
        </p:spPr>
        <p:txBody>
          <a:bodyPr/>
          <a:lstStyle/>
          <a:p>
            <a:pPr marL="514350" indent="-514350"/>
            <a:r>
              <a:rPr lang="zh-CN" altLang="en-US" b="1" dirty="0" smtClean="0"/>
              <a:t>解决场中场管理问题</a:t>
            </a:r>
            <a:endParaRPr lang="en-US" altLang="zh-CN" dirty="0" smtClean="0"/>
          </a:p>
          <a:p>
            <a:pPr marL="914400" lvl="1" indent="-514350"/>
            <a:r>
              <a:rPr lang="zh-CN" altLang="en-US" dirty="0" smtClean="0"/>
              <a:t>地面车辆下地库</a:t>
            </a:r>
            <a:endParaRPr lang="en-US" altLang="zh-CN" dirty="0" smtClean="0"/>
          </a:p>
          <a:p>
            <a:pPr marL="914400" lvl="1" indent="-514350"/>
            <a:r>
              <a:rPr lang="zh-CN" altLang="en-US" dirty="0" smtClean="0"/>
              <a:t>地库车辆停地面</a:t>
            </a:r>
            <a:endParaRPr lang="en-US" altLang="zh-CN" dirty="0" smtClean="0"/>
          </a:p>
          <a:p>
            <a:pPr marL="914400" lvl="1" indent="-514350">
              <a:buNone/>
            </a:pPr>
            <a:endParaRPr lang="zh-CN" altLang="en-US" dirty="0" smtClean="0"/>
          </a:p>
          <a:p>
            <a:pPr marL="914400" lvl="1" indent="-514350">
              <a:buNone/>
            </a:pPr>
            <a:endParaRPr lang="zh-CN" altLang="en-US" dirty="0"/>
          </a:p>
        </p:txBody>
      </p:sp>
      <p:pic>
        <p:nvPicPr>
          <p:cNvPr id="6" name="图片 5" descr="fz2012122133451.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852936"/>
            <a:ext cx="4585845" cy="2916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1124744"/>
            <a:ext cx="8208912" cy="4542383"/>
          </a:xfrm>
        </p:spPr>
        <p:txBody>
          <a:bodyPr/>
          <a:lstStyle/>
          <a:p>
            <a:pPr marL="186055" indent="-186055">
              <a:buFont typeface="Times New Roman" pitchFamily="18" charset="0"/>
              <a:buChar char="₪"/>
            </a:pPr>
            <a:r>
              <a:rPr lang="zh-CN" altLang="en-US" b="1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多方面保证识别率问题</a:t>
            </a:r>
            <a:r>
              <a:rPr lang="zh-CN" altLang="en-US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：</a:t>
            </a:r>
          </a:p>
          <a:p>
            <a:pPr marL="586105" lvl="1" indent="-186055">
              <a:buFont typeface="Times New Roman" pitchFamily="18" charset="0"/>
              <a:buChar char="₪"/>
            </a:pPr>
            <a:r>
              <a:rPr lang="zh-CN" altLang="en-US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从相机上：大角度识别算法、白天、晚上、逆光、顺光、雨天、雪天、阴阳牌、错误车牌处理（取后</a:t>
            </a:r>
            <a:r>
              <a:rPr lang="en-US" altLang="zh-CN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5</a:t>
            </a:r>
            <a:r>
              <a:rPr lang="zh-CN" altLang="en-US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位、模糊字符处理）</a:t>
            </a:r>
          </a:p>
          <a:p>
            <a:pPr marL="586105" lvl="1" indent="-186055">
              <a:buFont typeface="Times New Roman" pitchFamily="18" charset="0"/>
              <a:buChar char="₪"/>
            </a:pPr>
            <a:r>
              <a:rPr lang="zh-CN" altLang="en-US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从工程上： 正常车道、上坡车道、下坡车道、工型出入口、地下室入口、单通道（双向车道）、┥型出口</a:t>
            </a:r>
          </a:p>
          <a:p>
            <a:pPr marL="586105" lvl="1" indent="-186055">
              <a:buFont typeface="Times New Roman" pitchFamily="18" charset="0"/>
              <a:buChar char="₪"/>
            </a:pPr>
            <a:r>
              <a:rPr lang="zh-CN" altLang="en-US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sym typeface="+mn-ea"/>
              </a:rPr>
              <a:t>无牌车辆如何处理：识别车标车型、手工入场、  手工出场</a:t>
            </a:r>
          </a:p>
          <a:p>
            <a:pPr marL="0" indent="0" fontAlgn="base">
              <a:buNone/>
            </a:pPr>
            <a:endParaRPr lang="zh-CN" altLang="en-US" sz="2800" strike="noStrike" noProof="1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395536" y="1268760"/>
            <a:ext cx="8540750" cy="4194175"/>
          </a:xfrm>
        </p:spPr>
        <p:txBody>
          <a:bodyPr/>
          <a:lstStyle/>
          <a:p>
            <a:r>
              <a:rPr lang="zh-CN" altLang="en-US" b="1" dirty="0" smtClean="0"/>
              <a:t>操作人员素质问题</a:t>
            </a:r>
            <a:endParaRPr lang="en-US" altLang="zh-CN" dirty="0" smtClean="0"/>
          </a:p>
          <a:p>
            <a:pPr lvl="1"/>
            <a:r>
              <a:rPr lang="zh-CN" altLang="en-US" dirty="0" smtClean="0"/>
              <a:t>操作人员是老年人，不懂计算机并且不愿意学</a:t>
            </a:r>
            <a:endParaRPr lang="zh-CN" altLang="en-US" dirty="0"/>
          </a:p>
        </p:txBody>
      </p:sp>
      <p:pic>
        <p:nvPicPr>
          <p:cNvPr id="5" name="图片 4" descr="ee6381994792be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23728" y="2636912"/>
            <a:ext cx="4608512" cy="307724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9592" y="1268760"/>
            <a:ext cx="7438727" cy="4194175"/>
          </a:xfrm>
        </p:spPr>
        <p:txBody>
          <a:bodyPr/>
          <a:lstStyle/>
          <a:p>
            <a:pPr marL="0" indent="0"/>
            <a:r>
              <a:rPr lang="zh-CN" altLang="en-US" sz="2800" noProof="1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幼圆" pitchFamily="1" charset="-122"/>
                <a:ea typeface="幼圆" pitchFamily="1" charset="-122"/>
                <a:sym typeface="+mn-ea"/>
              </a:rPr>
              <a:t>解决收费的透明化问题（跑冒滴漏，互不信任，严重时会产生矛盾）</a:t>
            </a:r>
            <a:endParaRPr lang="en-US" altLang="zh-CN" sz="2800" noProof="1" smtClean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幼圆" pitchFamily="1" charset="-122"/>
              <a:ea typeface="幼圆" pitchFamily="1" charset="-122"/>
              <a:sym typeface="+mn-ea"/>
            </a:endParaRPr>
          </a:p>
          <a:p>
            <a:pPr marL="400050" lvl="1" indent="0"/>
            <a:r>
              <a:rPr lang="zh-CN" altLang="en-US" sz="2400" noProof="1" smtClean="0">
                <a:latin typeface="幼圆" pitchFamily="1" charset="-122"/>
                <a:ea typeface="幼圆" pitchFamily="1" charset="-122"/>
                <a:sym typeface="+mn-ea"/>
              </a:rPr>
              <a:t>公司与小区管理处，月卡、免费卡数量</a:t>
            </a:r>
            <a:endParaRPr lang="en-US" altLang="zh-CN" sz="2400" noProof="1" smtClean="0">
              <a:latin typeface="幼圆" pitchFamily="1" charset="-122"/>
              <a:ea typeface="幼圆" pitchFamily="1" charset="-122"/>
              <a:sym typeface="+mn-ea"/>
            </a:endParaRPr>
          </a:p>
          <a:p>
            <a:pPr marL="400050" lvl="1" indent="0"/>
            <a:r>
              <a:rPr lang="zh-CN" altLang="en-US" sz="2400" noProof="1" smtClean="0">
                <a:latin typeface="幼圆" pitchFamily="1" charset="-122"/>
                <a:ea typeface="幼圆" pitchFamily="1" charset="-122"/>
                <a:sym typeface="+mn-ea"/>
              </a:rPr>
              <a:t>小区管理处与保安人员，手动开闸</a:t>
            </a:r>
            <a:endParaRPr lang="en-US" altLang="zh-CN" sz="2400" noProof="1" smtClean="0">
              <a:latin typeface="幼圆" pitchFamily="1" charset="-122"/>
              <a:ea typeface="幼圆" pitchFamily="1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400" noProof="1" smtClean="0">
                <a:latin typeface="幼圆" pitchFamily="1" charset="-122"/>
                <a:ea typeface="幼圆" pitchFamily="1" charset="-122"/>
                <a:sym typeface="+mn-ea"/>
              </a:rPr>
              <a:t>       所以数据透明、实时上传到云平台，管理人可随时知道各个小区的收款情况，增加了收费的透明性。另外敏感操作都有日志记录（手工开闸、修改车牌、删除场内车辆、车辆授权、消权等），  重点操作会拍照，以便事后核查，在减少误会的同时形成威慑力</a:t>
            </a:r>
            <a:endParaRPr lang="zh-CN" altLang="en-US" sz="2400" noProof="1">
              <a:latin typeface="幼圆" pitchFamily="1" charset="-122"/>
              <a:ea typeface="幼圆" pitchFamily="1" charset="-122"/>
              <a:sym typeface="+mn-e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683568" y="1196752"/>
            <a:ext cx="8217222" cy="4194175"/>
          </a:xfrm>
        </p:spPr>
        <p:txBody>
          <a:bodyPr/>
          <a:lstStyle/>
          <a:p>
            <a:r>
              <a:rPr lang="zh-CN" altLang="en-US" b="1" dirty="0" smtClean="0"/>
              <a:t>摩托车管理问题（很多城市不限摩托</a:t>
            </a:r>
            <a:r>
              <a:rPr lang="zh-CN" altLang="en-US" b="1" dirty="0" smtClean="0"/>
              <a:t>车，可实现摩托车与小型车同时管理）</a:t>
            </a:r>
            <a:endParaRPr lang="en-US" altLang="zh-CN" b="1" dirty="0" smtClean="0"/>
          </a:p>
          <a:p>
            <a:r>
              <a:rPr lang="zh-CN" altLang="en-US" b="1" dirty="0" smtClean="0"/>
              <a:t>解决</a:t>
            </a:r>
            <a:r>
              <a:rPr lang="zh-CN" altLang="en-US" b="1" dirty="0" smtClean="0"/>
              <a:t>车</a:t>
            </a:r>
            <a:r>
              <a:rPr lang="zh-CN" altLang="en-US" b="1" dirty="0" smtClean="0"/>
              <a:t>辆安</a:t>
            </a:r>
            <a:r>
              <a:rPr lang="zh-CN" altLang="en-US" b="1" dirty="0" smtClean="0"/>
              <a:t>全问</a:t>
            </a:r>
            <a:r>
              <a:rPr lang="zh-CN" altLang="en-US" b="1" dirty="0" smtClean="0"/>
              <a:t>题（车辆被</a:t>
            </a:r>
            <a:r>
              <a:rPr lang="zh-CN" altLang="en-US" b="1" dirty="0" smtClean="0"/>
              <a:t>盗，谁负责</a:t>
            </a:r>
            <a:r>
              <a:rPr lang="en-US" altLang="zh-CN" b="1" dirty="0" smtClean="0"/>
              <a:t>? </a:t>
            </a:r>
            <a:r>
              <a:rPr lang="zh-CN" altLang="en-US" b="1" dirty="0" smtClean="0"/>
              <a:t>停车软件、手机</a:t>
            </a:r>
            <a:r>
              <a:rPr lang="en-US" altLang="zh-CN" b="1" dirty="0" smtClean="0"/>
              <a:t>APP</a:t>
            </a:r>
            <a:r>
              <a:rPr lang="zh-CN" altLang="en-US" b="1" dirty="0" smtClean="0"/>
              <a:t>多种方式锁保证安全）</a:t>
            </a:r>
            <a:endParaRPr lang="zh-CN" altLang="en-US" b="1" dirty="0"/>
          </a:p>
        </p:txBody>
      </p:sp>
      <p:pic>
        <p:nvPicPr>
          <p:cNvPr id="5" name="图片 4" descr="9094a41be64ead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284984"/>
            <a:ext cx="4127143" cy="26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图片 5" descr="cb4aa1d29979d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7" y="3284984"/>
            <a:ext cx="3900895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83568" y="1340768"/>
            <a:ext cx="7857182" cy="4194175"/>
          </a:xfrm>
        </p:spPr>
        <p:txBody>
          <a:bodyPr/>
          <a:lstStyle/>
          <a:p>
            <a:r>
              <a:rPr lang="zh-CN" altLang="en-US" b="1" dirty="0" smtClean="0"/>
              <a:t>临时车收费标准多变问题</a:t>
            </a:r>
          </a:p>
          <a:p>
            <a:pPr lvl="1"/>
            <a:r>
              <a:rPr lang="zh-CN" altLang="en-US" dirty="0" smtClean="0"/>
              <a:t>不同城市收费标准不同</a:t>
            </a:r>
            <a:r>
              <a:rPr lang="en-US" altLang="zh-CN" dirty="0" smtClean="0"/>
              <a:t>(</a:t>
            </a:r>
            <a:r>
              <a:rPr lang="zh-CN" altLang="en-US" dirty="0" smtClean="0"/>
              <a:t>深圳累计</a:t>
            </a:r>
            <a:r>
              <a:rPr lang="en-US" altLang="zh-CN" dirty="0" smtClean="0"/>
              <a:t>1</a:t>
            </a:r>
            <a:r>
              <a:rPr lang="zh-CN" altLang="en-US" dirty="0" smtClean="0"/>
              <a:t>天收费金额、新疆不足段收费</a:t>
            </a:r>
            <a:r>
              <a:rPr lang="en-US" altLang="zh-CN" dirty="0" smtClean="0"/>
              <a:t>)</a:t>
            </a:r>
            <a:r>
              <a:rPr lang="zh-CN" altLang="en-US" dirty="0" smtClean="0"/>
              <a:t>，</a:t>
            </a:r>
          </a:p>
          <a:p>
            <a:pPr lvl="1"/>
            <a:r>
              <a:rPr lang="zh-CN" altLang="en-US" dirty="0" smtClean="0"/>
              <a:t>同一城市不同项目收费标准不同（一类、二类、三类，大车、小车、高峰时段、跨段），按时段计费（出口收费）、按次计费（入场收费）、中央收费（场内控制器收费）  </a:t>
            </a:r>
          </a:p>
          <a:p>
            <a:pPr lvl="1"/>
            <a:r>
              <a:rPr lang="zh-CN" altLang="en-US" dirty="0" smtClean="0"/>
              <a:t>同一项目地面、地下收费标准不同</a:t>
            </a:r>
            <a:endParaRPr lang="zh-CN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元诺新(1)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诗情画意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Char char="v"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hlink"/>
          </a:buClr>
          <a:buSzPct val="75000"/>
          <a:buFont typeface="Wingdings" panose="05000000000000000000" pitchFamily="2" charset="2"/>
          <a:buChar char="v"/>
          <a:defRPr kumimoji="0" lang="zh-CN" alt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诗情画意 1">
        <a:dk1>
          <a:srgbClr val="007A77"/>
        </a:dk1>
        <a:lt1>
          <a:srgbClr val="FFFFFF"/>
        </a:lt1>
        <a:dk2>
          <a:srgbClr val="003399"/>
        </a:dk2>
        <a:lt2>
          <a:srgbClr val="C0C0C0"/>
        </a:lt2>
        <a:accent1>
          <a:srgbClr val="EBF7FF"/>
        </a:accent1>
        <a:accent2>
          <a:srgbClr val="3366FF"/>
        </a:accent2>
        <a:accent3>
          <a:srgbClr val="FFFFFF"/>
        </a:accent3>
        <a:accent4>
          <a:srgbClr val="006765"/>
        </a:accent4>
        <a:accent5>
          <a:srgbClr val="F3FAFF"/>
        </a:accent5>
        <a:accent6>
          <a:srgbClr val="2D5CE7"/>
        </a:accent6>
        <a:hlink>
          <a:srgbClr val="DC5900"/>
        </a:hlink>
        <a:folHlink>
          <a:srgbClr val="7979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2">
        <a:dk1>
          <a:srgbClr val="005FBE"/>
        </a:dk1>
        <a:lt1>
          <a:srgbClr val="FFFFDD"/>
        </a:lt1>
        <a:dk2>
          <a:srgbClr val="2C5884"/>
        </a:dk2>
        <a:lt2>
          <a:srgbClr val="C0C0C0"/>
        </a:lt2>
        <a:accent1>
          <a:srgbClr val="E9F7FF"/>
        </a:accent1>
        <a:accent2>
          <a:srgbClr val="F89400"/>
        </a:accent2>
        <a:accent3>
          <a:srgbClr val="FFFFEB"/>
        </a:accent3>
        <a:accent4>
          <a:srgbClr val="0050A2"/>
        </a:accent4>
        <a:accent5>
          <a:srgbClr val="F2FAFF"/>
        </a:accent5>
        <a:accent6>
          <a:srgbClr val="E18600"/>
        </a:accent6>
        <a:hlink>
          <a:srgbClr val="B20048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3">
        <a:dk1>
          <a:srgbClr val="5D5D8B"/>
        </a:dk1>
        <a:lt1>
          <a:srgbClr val="DAEADE"/>
        </a:lt1>
        <a:dk2>
          <a:srgbClr val="A25269"/>
        </a:dk2>
        <a:lt2>
          <a:srgbClr val="C0C0C0"/>
        </a:lt2>
        <a:accent1>
          <a:srgbClr val="FFFFDD"/>
        </a:accent1>
        <a:accent2>
          <a:srgbClr val="3399FF"/>
        </a:accent2>
        <a:accent3>
          <a:srgbClr val="EAF3EC"/>
        </a:accent3>
        <a:accent4>
          <a:srgbClr val="4E4E76"/>
        </a:accent4>
        <a:accent5>
          <a:srgbClr val="FFFFEB"/>
        </a:accent5>
        <a:accent6>
          <a:srgbClr val="2D8AE7"/>
        </a:accent6>
        <a:hlink>
          <a:srgbClr val="336699"/>
        </a:hlink>
        <a:folHlink>
          <a:srgbClr val="F08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4">
        <a:dk1>
          <a:srgbClr val="006666"/>
        </a:dk1>
        <a:lt1>
          <a:srgbClr val="CCECFF"/>
        </a:lt1>
        <a:dk2>
          <a:srgbClr val="336699"/>
        </a:dk2>
        <a:lt2>
          <a:srgbClr val="C0C0C0"/>
        </a:lt2>
        <a:accent1>
          <a:srgbClr val="FFFFCC"/>
        </a:accent1>
        <a:accent2>
          <a:srgbClr val="FF6600"/>
        </a:accent2>
        <a:accent3>
          <a:srgbClr val="E2F4FF"/>
        </a:accent3>
        <a:accent4>
          <a:srgbClr val="005656"/>
        </a:accent4>
        <a:accent5>
          <a:srgbClr val="FFFFE2"/>
        </a:accent5>
        <a:accent6>
          <a:srgbClr val="E75C00"/>
        </a:accent6>
        <a:hlink>
          <a:srgbClr val="0066FF"/>
        </a:hlink>
        <a:folHlink>
          <a:srgbClr val="BE547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5">
        <a:dk1>
          <a:srgbClr val="0033CC"/>
        </a:dk1>
        <a:lt1>
          <a:srgbClr val="FFE9E9"/>
        </a:lt1>
        <a:dk2>
          <a:srgbClr val="000000"/>
        </a:dk2>
        <a:lt2>
          <a:srgbClr val="C0C0C0"/>
        </a:lt2>
        <a:accent1>
          <a:srgbClr val="D5E5DB"/>
        </a:accent1>
        <a:accent2>
          <a:srgbClr val="3366FF"/>
        </a:accent2>
        <a:accent3>
          <a:srgbClr val="FFF2F2"/>
        </a:accent3>
        <a:accent4>
          <a:srgbClr val="002AAE"/>
        </a:accent4>
        <a:accent5>
          <a:srgbClr val="E7F0EA"/>
        </a:accent5>
        <a:accent6>
          <a:srgbClr val="2D5CE7"/>
        </a:accent6>
        <a:hlink>
          <a:srgbClr val="FF9900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6">
        <a:dk1>
          <a:srgbClr val="336699"/>
        </a:dk1>
        <a:lt1>
          <a:srgbClr val="F4E9E0"/>
        </a:lt1>
        <a:dk2>
          <a:srgbClr val="DC5900"/>
        </a:dk2>
        <a:lt2>
          <a:srgbClr val="C0C0C0"/>
        </a:lt2>
        <a:accent1>
          <a:srgbClr val="E4E4E4"/>
        </a:accent1>
        <a:accent2>
          <a:srgbClr val="3399FF"/>
        </a:accent2>
        <a:accent3>
          <a:srgbClr val="F8F2ED"/>
        </a:accent3>
        <a:accent4>
          <a:srgbClr val="2A5682"/>
        </a:accent4>
        <a:accent5>
          <a:srgbClr val="EFEFEF"/>
        </a:accent5>
        <a:accent6>
          <a:srgbClr val="2D8AE7"/>
        </a:accent6>
        <a:hlink>
          <a:srgbClr val="CC0066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7">
        <a:dk1>
          <a:srgbClr val="CC3300"/>
        </a:dk1>
        <a:lt1>
          <a:srgbClr val="E5E5FF"/>
        </a:lt1>
        <a:dk2>
          <a:srgbClr val="565680"/>
        </a:dk2>
        <a:lt2>
          <a:srgbClr val="C0C0C0"/>
        </a:lt2>
        <a:accent1>
          <a:srgbClr val="E6E4EC"/>
        </a:accent1>
        <a:accent2>
          <a:srgbClr val="0066CC"/>
        </a:accent2>
        <a:accent3>
          <a:srgbClr val="F0F0FF"/>
        </a:accent3>
        <a:accent4>
          <a:srgbClr val="AE2A00"/>
        </a:accent4>
        <a:accent5>
          <a:srgbClr val="F0EFF4"/>
        </a:accent5>
        <a:accent6>
          <a:srgbClr val="005CB9"/>
        </a:accent6>
        <a:hlink>
          <a:srgbClr val="008080"/>
        </a:hlink>
        <a:folHlink>
          <a:srgbClr val="7B7B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诗情画意 8">
        <a:dk1>
          <a:srgbClr val="000099"/>
        </a:dk1>
        <a:lt1>
          <a:srgbClr val="FFE2C5"/>
        </a:lt1>
        <a:dk2>
          <a:srgbClr val="007D7A"/>
        </a:dk2>
        <a:lt2>
          <a:srgbClr val="C0C0C0"/>
        </a:lt2>
        <a:accent1>
          <a:srgbClr val="EAEAEA"/>
        </a:accent1>
        <a:accent2>
          <a:srgbClr val="B26EB4"/>
        </a:accent2>
        <a:accent3>
          <a:srgbClr val="FFEEDF"/>
        </a:accent3>
        <a:accent4>
          <a:srgbClr val="000082"/>
        </a:accent4>
        <a:accent5>
          <a:srgbClr val="F3F3F3"/>
        </a:accent5>
        <a:accent6>
          <a:srgbClr val="A163A3"/>
        </a:accent6>
        <a:hlink>
          <a:srgbClr val="CC3300"/>
        </a:hlink>
        <a:folHlink>
          <a:srgbClr val="0088E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元诺新(1)</Template>
  <TotalTime>700</TotalTime>
  <Words>3615</Words>
  <Application>Microsoft Office PowerPoint</Application>
  <PresentationFormat>全屏显示(4:3)</PresentationFormat>
  <Paragraphs>89</Paragraphs>
  <Slides>35</Slides>
  <Notes>0</Notes>
  <HiddenSlides>1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元诺新(1)</vt:lpstr>
      <vt:lpstr>元诺智能管理系统引领行业潮流</vt:lpstr>
      <vt:lpstr>元诺历程</vt:lpstr>
      <vt:lpstr>系统的各种优势： 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元诺工程案例</vt:lpstr>
      <vt:lpstr>元诺成功案例</vt:lpstr>
      <vt:lpstr>元诺成功案例</vt:lpstr>
      <vt:lpstr>深圳市元诺智能系统有限公司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云平台停车系统管理开拓者 </dc:title>
  <dc:creator>Administrator</dc:creator>
  <cp:lastModifiedBy>Administrator</cp:lastModifiedBy>
  <cp:revision>49</cp:revision>
  <dcterms:created xsi:type="dcterms:W3CDTF">2016-11-23T01:19:22Z</dcterms:created>
  <dcterms:modified xsi:type="dcterms:W3CDTF">2016-11-24T02:02:50Z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2052-10.1.0.6065</vt:lpwstr>
  </property>
</Properties>
</file>